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75" r:id="rId4"/>
    <p:sldId id="259" r:id="rId5"/>
    <p:sldId id="281" r:id="rId6"/>
    <p:sldId id="282" r:id="rId7"/>
    <p:sldId id="283" r:id="rId8"/>
    <p:sldId id="260" r:id="rId9"/>
    <p:sldId id="276" r:id="rId10"/>
    <p:sldId id="277" r:id="rId11"/>
    <p:sldId id="279" r:id="rId12"/>
    <p:sldId id="278" r:id="rId13"/>
    <p:sldId id="261" r:id="rId14"/>
    <p:sldId id="263" r:id="rId15"/>
    <p:sldId id="280" r:id="rId16"/>
    <p:sldId id="265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A58FC-ECC5-4529-B2AE-C0A23230EA2A}" type="datetimeFigureOut">
              <a:rPr lang="en-US" smtClean="0"/>
              <a:t>12/30/2010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D627D-540D-4BFE-8180-21F552B9380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D627D-540D-4BFE-8180-21F552B9380F}" type="slidenum">
              <a:rPr lang="en-US" smtClean="0"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1997-B820-4DCD-967B-FE7380AE32AD}" type="datetimeFigureOut">
              <a:rPr lang="en-US" smtClean="0"/>
              <a:t>12/30/2010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4391-BCCB-4E05-9A50-9494F59D0C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1997-B820-4DCD-967B-FE7380AE32AD}" type="datetimeFigureOut">
              <a:rPr lang="en-US" smtClean="0"/>
              <a:t>12/30/2010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4391-BCCB-4E05-9A50-9494F59D0C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1997-B820-4DCD-967B-FE7380AE32AD}" type="datetimeFigureOut">
              <a:rPr lang="en-US" smtClean="0"/>
              <a:t>12/30/2010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4391-BCCB-4E05-9A50-9494F59D0C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1997-B820-4DCD-967B-FE7380AE32AD}" type="datetimeFigureOut">
              <a:rPr lang="en-US" smtClean="0"/>
              <a:t>12/30/2010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4391-BCCB-4E05-9A50-9494F59D0C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1997-B820-4DCD-967B-FE7380AE32AD}" type="datetimeFigureOut">
              <a:rPr lang="en-US" smtClean="0"/>
              <a:t>12/30/2010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4391-BCCB-4E05-9A50-9494F59D0C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1997-B820-4DCD-967B-FE7380AE32AD}" type="datetimeFigureOut">
              <a:rPr lang="en-US" smtClean="0"/>
              <a:t>12/30/2010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4391-BCCB-4E05-9A50-9494F59D0C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1997-B820-4DCD-967B-FE7380AE32AD}" type="datetimeFigureOut">
              <a:rPr lang="en-US" smtClean="0"/>
              <a:t>12/30/2010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4391-BCCB-4E05-9A50-9494F59D0C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1997-B820-4DCD-967B-FE7380AE32AD}" type="datetimeFigureOut">
              <a:rPr lang="en-US" smtClean="0"/>
              <a:t>12/30/2010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4391-BCCB-4E05-9A50-9494F59D0C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1997-B820-4DCD-967B-FE7380AE32AD}" type="datetimeFigureOut">
              <a:rPr lang="en-US" smtClean="0"/>
              <a:t>12/30/2010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4391-BCCB-4E05-9A50-9494F59D0C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1997-B820-4DCD-967B-FE7380AE32AD}" type="datetimeFigureOut">
              <a:rPr lang="en-US" smtClean="0"/>
              <a:t>12/30/2010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4391-BCCB-4E05-9A50-9494F59D0C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1997-B820-4DCD-967B-FE7380AE32AD}" type="datetimeFigureOut">
              <a:rPr lang="en-US" smtClean="0"/>
              <a:t>12/30/2010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94391-BCCB-4E05-9A50-9494F59D0C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91997-B820-4DCD-967B-FE7380AE32AD}" type="datetimeFigureOut">
              <a:rPr lang="en-US" smtClean="0"/>
              <a:t>12/30/2010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94391-BCCB-4E05-9A50-9494F59D0C8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Innovation Adoption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/>
          <a:lstStyle/>
          <a:p>
            <a:r>
              <a:rPr lang="en-US" dirty="0" smtClean="0"/>
              <a:t>The Digital Book</a:t>
            </a:r>
          </a:p>
          <a:p>
            <a:r>
              <a:rPr lang="en-US" dirty="0" smtClean="0"/>
              <a:t>By: John Richbourg</a:t>
            </a:r>
          </a:p>
          <a:p>
            <a:r>
              <a:rPr lang="en-US" dirty="0" smtClean="0"/>
              <a:t>(Storyboard Work in Progress)</a:t>
            </a:r>
            <a:endParaRPr lang="en-US" dirty="0"/>
          </a:p>
        </p:txBody>
      </p:sp>
      <p:pic>
        <p:nvPicPr>
          <p:cNvPr id="4" name="Picture 3" descr="5_-Digital-read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1676400"/>
            <a:ext cx="5737237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4525963"/>
          </a:xfrm>
        </p:spPr>
        <p:txBody>
          <a:bodyPr/>
          <a:lstStyle/>
          <a:p>
            <a:r>
              <a:rPr lang="en-US" dirty="0" smtClean="0"/>
              <a:t>Multiple formats and diverse readers fragmented the E-book market.</a:t>
            </a:r>
            <a:endParaRPr lang="en-US" dirty="0" smtClean="0"/>
          </a:p>
        </p:txBody>
      </p:sp>
      <p:pic>
        <p:nvPicPr>
          <p:cNvPr id="4" name="Picture 3" descr="Firestone_Library_Princeton_shelv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447800"/>
            <a:ext cx="6781800" cy="50863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229600" cy="4525963"/>
          </a:xfrm>
        </p:spPr>
        <p:txBody>
          <a:bodyPr/>
          <a:lstStyle/>
          <a:p>
            <a:r>
              <a:rPr lang="en-US" dirty="0" smtClean="0"/>
              <a:t>In the 1990s, more information was added to electronic libraries for digital books.</a:t>
            </a:r>
          </a:p>
        </p:txBody>
      </p:sp>
      <p:pic>
        <p:nvPicPr>
          <p:cNvPr id="4" name="Picture 3" descr="48731-barnes-noble-nook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1828800"/>
            <a:ext cx="4286250" cy="42862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/>
          <a:lstStyle/>
          <a:p>
            <a:r>
              <a:rPr lang="en-US" dirty="0" smtClean="0"/>
              <a:t>In 1998, Public Libraries began issuing free digital books in lieu of more traditional bound volumes for selected texts.</a:t>
            </a:r>
          </a:p>
          <a:p>
            <a:endParaRPr lang="en-US" dirty="0"/>
          </a:p>
        </p:txBody>
      </p:sp>
      <p:pic>
        <p:nvPicPr>
          <p:cNvPr id="4" name="Picture 3" descr="Barns-Noble-Nook-eBook-Reader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2209800"/>
            <a:ext cx="5524500" cy="408622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target for the digital book was the computer using American public</a:t>
            </a:r>
          </a:p>
        </p:txBody>
      </p:sp>
      <p:pic>
        <p:nvPicPr>
          <p:cNvPr id="4" name="Picture 3" descr="imagesCASQFR5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2667000"/>
            <a:ext cx="2806802" cy="3429000"/>
          </a:xfrm>
          <a:prstGeom prst="rect">
            <a:avLst/>
          </a:prstGeom>
        </p:spPr>
      </p:pic>
      <p:pic>
        <p:nvPicPr>
          <p:cNvPr id="5" name="Picture 4" descr="WriteDigitalBook3D5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2667000"/>
            <a:ext cx="5238750" cy="349567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/>
          <a:lstStyle/>
          <a:p>
            <a:r>
              <a:rPr lang="en-US" dirty="0" smtClean="0"/>
              <a:t>Major problems included the varied formats of media and readers, and the reticence of the American public to replace traditional texts with digital copies.</a:t>
            </a:r>
          </a:p>
          <a:p>
            <a:endParaRPr lang="en-US" dirty="0"/>
          </a:p>
        </p:txBody>
      </p:sp>
      <p:pic>
        <p:nvPicPr>
          <p:cNvPr id="4" name="Picture 3" descr="ebook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2438400"/>
            <a:ext cx="3076575" cy="40005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Numerous manufacturers and marketing companies are now fielding the digital books and readers for consumption by the American public.</a:t>
            </a:r>
          </a:p>
          <a:p>
            <a:endParaRPr lang="en-US" dirty="0"/>
          </a:p>
        </p:txBody>
      </p:sp>
      <p:pic>
        <p:nvPicPr>
          <p:cNvPr id="4" name="Picture 3" descr="BookFactory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747" y="3810000"/>
            <a:ext cx="9028253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/>
          <a:lstStyle/>
          <a:p>
            <a:r>
              <a:rPr lang="en-US" dirty="0" smtClean="0"/>
              <a:t>Like anything else, it may be wise for the consumer to wait for the price to decrease while quality and functionality increase in the digital readers currently being marketed.</a:t>
            </a:r>
          </a:p>
          <a:p>
            <a:endParaRPr lang="en-US" dirty="0"/>
          </a:p>
        </p:txBody>
      </p:sp>
      <p:pic>
        <p:nvPicPr>
          <p:cNvPr id="5" name="Picture 4" descr="digital%20boo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2767262"/>
            <a:ext cx="5181600" cy="4090737"/>
          </a:xfrm>
          <a:prstGeom prst="rect">
            <a:avLst/>
          </a:prstGeom>
        </p:spPr>
      </p:pic>
      <p:pic>
        <p:nvPicPr>
          <p:cNvPr id="6" name="Picture 5" descr="51777_digital-book-illustrati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229919" y="3568431"/>
            <a:ext cx="4205288" cy="23738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added later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Digital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Also known as the electronic book , or E-book, this innovation is the </a:t>
            </a:r>
            <a:r>
              <a:rPr lang="en-US" dirty="0" smtClean="0"/>
              <a:t>digital form of </a:t>
            </a:r>
            <a:r>
              <a:rPr lang="en-US" dirty="0" smtClean="0"/>
              <a:t>a text or image-based publication and readable on computers or other digital devices.</a:t>
            </a:r>
          </a:p>
        </p:txBody>
      </p:sp>
      <p:pic>
        <p:nvPicPr>
          <p:cNvPr id="4" name="Picture 3" descr="book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600" y="3810000"/>
            <a:ext cx="4148137" cy="280368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E-readers becoming more popular with the public are the Amazon Kindle the Sony PRS-500 and the Barnes and Noble Nook.</a:t>
            </a:r>
            <a:endParaRPr lang="en-US" dirty="0"/>
          </a:p>
        </p:txBody>
      </p:sp>
      <p:pic>
        <p:nvPicPr>
          <p:cNvPr id="5" name="Picture 4" descr="__Spring_Design_sues_Barnes_amp_Noble_over_Nook_eRead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3276600"/>
            <a:ext cx="3044085" cy="3414713"/>
          </a:xfrm>
          <a:prstGeom prst="rect">
            <a:avLst/>
          </a:prstGeom>
        </p:spPr>
      </p:pic>
      <p:pic>
        <p:nvPicPr>
          <p:cNvPr id="6" name="Picture 5" descr="Sony-PRS-505-Digital-Book-Read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3276600"/>
            <a:ext cx="3371850" cy="3429000"/>
          </a:xfrm>
          <a:prstGeom prst="rect">
            <a:avLst/>
          </a:prstGeom>
        </p:spPr>
      </p:pic>
      <p:pic>
        <p:nvPicPr>
          <p:cNvPr id="7" name="Picture 6" descr="amazon_kindle_dx_official_8-480x48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276600"/>
            <a:ext cx="3429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an Electronic Book?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needs answered by this innovation were partially environmental, academic, and cultural.</a:t>
            </a:r>
          </a:p>
        </p:txBody>
      </p:sp>
      <p:pic>
        <p:nvPicPr>
          <p:cNvPr id="4" name="Picture 3" descr="ebook1-300x2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3581400"/>
            <a:ext cx="2857500" cy="25241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Environmentalists applauded the introduction as a way to slow tree harvesting for paper.</a:t>
            </a:r>
          </a:p>
          <a:p>
            <a:endParaRPr lang="en-US" dirty="0"/>
          </a:p>
        </p:txBody>
      </p:sp>
      <p:pic>
        <p:nvPicPr>
          <p:cNvPr id="5" name="Picture 4" descr="tree cla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2743200"/>
            <a:ext cx="5791200" cy="385679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Educators saw the E-book as an opportunity to have out-of-date texts replaced with a real-time device that would make learning more relevant to students.</a:t>
            </a:r>
          </a:p>
          <a:p>
            <a:endParaRPr lang="en-US" dirty="0"/>
          </a:p>
        </p:txBody>
      </p:sp>
      <p:pic>
        <p:nvPicPr>
          <p:cNvPr id="5" name="Picture 4" descr="8a519444-b6b3-11df-b3dd-00144feabdc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3657600"/>
            <a:ext cx="4476750" cy="2857500"/>
          </a:xfrm>
          <a:prstGeom prst="rect">
            <a:avLst/>
          </a:prstGeom>
        </p:spPr>
      </p:pic>
      <p:pic>
        <p:nvPicPr>
          <p:cNvPr id="6" name="Picture 5" descr="children_reading_in_the_librar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3657600"/>
            <a:ext cx="4381500" cy="30289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/>
          <a:lstStyle/>
          <a:p>
            <a:r>
              <a:rPr lang="en-US" dirty="0" smtClean="0"/>
              <a:t>Cultural needs were answered by giving individuals and groups a means to share information and works of art in real-time.</a:t>
            </a:r>
          </a:p>
          <a:p>
            <a:endParaRPr lang="en-US" dirty="0"/>
          </a:p>
        </p:txBody>
      </p:sp>
      <p:pic>
        <p:nvPicPr>
          <p:cNvPr id="4" name="Picture 3" descr="Kindle-eBook-Reade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2057400"/>
            <a:ext cx="4570358" cy="46101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first digital book was developed by Michael Hart as Project Gutenberg in 1971. </a:t>
            </a:r>
          </a:p>
        </p:txBody>
      </p:sp>
      <p:pic>
        <p:nvPicPr>
          <p:cNvPr id="4" name="Picture 3" descr="digital-boo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2667000"/>
            <a:ext cx="5142529" cy="4038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/>
          <a:lstStyle/>
          <a:p>
            <a:r>
              <a:rPr lang="en-US" dirty="0" smtClean="0"/>
              <a:t>The first e-books were produced for limited audiences focused on special interests.</a:t>
            </a:r>
            <a:endParaRPr lang="en-US" dirty="0" smtClean="0"/>
          </a:p>
        </p:txBody>
      </p:sp>
      <p:pic>
        <p:nvPicPr>
          <p:cNvPr id="4" name="Picture 3" descr="going_digital_boo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1447800"/>
            <a:ext cx="3576638" cy="524101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339</Words>
  <Application>Microsoft Office PowerPoint</Application>
  <PresentationFormat>On-screen Show (4:3)</PresentationFormat>
  <Paragraphs>43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Innovation Adoption</vt:lpstr>
      <vt:lpstr>The Digital Book</vt:lpstr>
      <vt:lpstr>Slide 3</vt:lpstr>
      <vt:lpstr>Why an Electronic Book?</vt:lpstr>
      <vt:lpstr>Slide 5</vt:lpstr>
      <vt:lpstr>Slide 6</vt:lpstr>
      <vt:lpstr>Slide 7</vt:lpstr>
      <vt:lpstr>Research</vt:lpstr>
      <vt:lpstr>Slide 9</vt:lpstr>
      <vt:lpstr>Slide 10</vt:lpstr>
      <vt:lpstr>Slide 11</vt:lpstr>
      <vt:lpstr>Slide 12</vt:lpstr>
      <vt:lpstr>Development</vt:lpstr>
      <vt:lpstr>Slide 14</vt:lpstr>
      <vt:lpstr>Commercialization</vt:lpstr>
      <vt:lpstr>Slide 16</vt:lpstr>
      <vt:lpstr>References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Innovation Adoption</dc:title>
  <dc:creator>Jonh A. Richbourg Jr.</dc:creator>
  <cp:lastModifiedBy>Jonh A. Richbourg Jr.</cp:lastModifiedBy>
  <cp:revision>16</cp:revision>
  <dcterms:created xsi:type="dcterms:W3CDTF">2010-12-30T21:16:07Z</dcterms:created>
  <dcterms:modified xsi:type="dcterms:W3CDTF">2010-12-30T23:50:24Z</dcterms:modified>
</cp:coreProperties>
</file>